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99" r:id="rId3"/>
    <p:sldId id="267" r:id="rId4"/>
    <p:sldId id="271" r:id="rId5"/>
    <p:sldId id="286" r:id="rId6"/>
    <p:sldId id="300" r:id="rId7"/>
    <p:sldId id="274" r:id="rId8"/>
    <p:sldId id="301" r:id="rId9"/>
    <p:sldId id="304" r:id="rId10"/>
    <p:sldId id="305" r:id="rId11"/>
    <p:sldId id="306" r:id="rId12"/>
    <p:sldId id="307" r:id="rId13"/>
    <p:sldId id="308" r:id="rId14"/>
    <p:sldId id="297" r:id="rId15"/>
    <p:sldId id="280" r:id="rId16"/>
    <p:sldId id="311" r:id="rId17"/>
    <p:sldId id="312" r:id="rId18"/>
    <p:sldId id="309" r:id="rId19"/>
    <p:sldId id="296" r:id="rId20"/>
    <p:sldId id="278" r:id="rId21"/>
    <p:sldId id="314" r:id="rId22"/>
    <p:sldId id="310" r:id="rId23"/>
    <p:sldId id="316" r:id="rId24"/>
    <p:sldId id="25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A2206"/>
    <a:srgbClr val="00CC66"/>
    <a:srgbClr val="993300"/>
    <a:srgbClr val="000066"/>
    <a:srgbClr val="5A3B71"/>
    <a:srgbClr val="CC3300"/>
    <a:srgbClr val="72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9833-FB40-43D0-8535-B08471D6AF84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A776-C425-481A-9CDB-D6B233213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B5FB-A90E-4E3A-931D-ED5216A1658E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7F0B-3A7C-45A3-9533-18DD2C476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E4D4-5EAA-4F34-B3E6-90C3A39394EF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6F92-2851-47B5-B77C-9F3C5F1F6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C322-68B7-4BE1-AB6B-6ED1AFD7A420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0E2C3-0A27-405C-8B70-56204CB3C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2482-2DAB-453E-AF12-3BCE1B30EF0B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BCAE-7497-4AB6-98B4-2EA3E2CD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380C-27E6-46B5-A1F9-B639D47B159C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B489-546F-4A39-BB91-2B1BE129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F981-544F-4EAF-A143-DD40A1D652C6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AF63-E8AB-4594-82B9-7D93BE67D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E2D9-3B57-4CE9-88AE-0ED813FF57A7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40C9-60DC-481F-862F-B431141EF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7B53-B2F2-427A-84FD-1BCF8396B51D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BA469-9729-40F6-8413-21A425E2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2F71-3525-42D9-9A6B-D7A5D175327E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93B4-D74F-4B7E-85D2-CF952D52F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5802-8B4C-48ED-9E9E-B926A8AB3012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8B93-30F3-4CC5-BAAB-546A40056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BCFFD11-3D9D-496F-B287-ADA2EE03D8AF}" type="datetimeFigureOut">
              <a:rPr lang="ru-RU"/>
              <a:pPr>
                <a:defRPr/>
              </a:pPr>
              <a:t>03.04.2020</a:t>
            </a:fld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57D9764-3323-41A4-8CB8-5658A9F2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57188" y="2786063"/>
            <a:ext cx="79184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Оценка,</a:t>
            </a:r>
          </a:p>
          <a:p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         которая </a:t>
            </a:r>
          </a:p>
          <a:p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              помогает учиться!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4714875"/>
            <a:ext cx="9120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Техника постановки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вопросов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7935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Стратегия 3. Поиск отличий: почему это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хорошо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а это – плохо?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06143"/>
              </p:ext>
            </p:extLst>
          </p:nvPr>
        </p:nvGraphicFramePr>
        <p:xfrm>
          <a:off x="827584" y="1829763"/>
          <a:ext cx="7416824" cy="2751365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4680520"/>
              </a:tblGrid>
              <a:tr h="525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Первоначальный 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Видоизмененный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вопрос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подчеркивает противопоставление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Какую пищу считают здоровой?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Чипсам или черному хлебу надо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отдавать предпочтение?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Какую одежду нужно надевать зимой?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Лёгкую или тёплую одежду нужно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надевать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зимой?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Техника постановки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вопросов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7935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Стратегия 4. Озвучивание ответа и постановка вопроса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каким </a:t>
            </a:r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образом мы дошли до этого ответа</a:t>
            </a:r>
            <a:endParaRPr lang="ru-RU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98991"/>
              </p:ext>
            </p:extLst>
          </p:nvPr>
        </p:nvGraphicFramePr>
        <p:xfrm>
          <a:off x="684724" y="1916832"/>
          <a:ext cx="7632848" cy="2592288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4968552"/>
              </a:tblGrid>
              <a:tr h="525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Первоначальный вопрос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Видоизмененный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вопрос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включает ответ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Какие ты помнишь предлоги?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Почему мы называем предлогами выражения «за», «под», «для»?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Какая фигура называется прямоугольником?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Почему некоторые четырёхугольники называют прямоугольниками?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Техника постановки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вопросов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7935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Стратегия 5. Представление другого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видения</a:t>
            </a:r>
          </a:p>
          <a:p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проблемы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40716"/>
              </p:ext>
            </p:extLst>
          </p:nvPr>
        </p:nvGraphicFramePr>
        <p:xfrm>
          <a:off x="755576" y="1916832"/>
          <a:ext cx="7632848" cy="2664296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4968552"/>
              </a:tblGrid>
              <a:tr h="525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Первоначальный 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Видоизмененный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вопрос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подчеркивает другую перспективу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Чем вредно курение сигарет?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Стоит ли давать людям свободный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выбор на курение сигарет?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Чем вреден огонь?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Что было бы, если бы не было огня?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5556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65362" y="2012790"/>
            <a:ext cx="2538090" cy="2362399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11475"/>
            <a:ext cx="17795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712" y="4407812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255963" y="2773363"/>
            <a:ext cx="2684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Элементы </a:t>
            </a:r>
          </a:p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АО</a:t>
            </a:r>
            <a:endParaRPr lang="ru-RU" sz="3600" b="1">
              <a:solidFill>
                <a:srgbClr val="262673"/>
              </a:solidFill>
              <a:latin typeface="Arial" charset="0"/>
            </a:endParaRP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1136650"/>
            <a:ext cx="17795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20614" y="4230695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9900" y="2973118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79824" y="1102609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93303" y="33108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088" y="994637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73151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9" name="TextBox 9"/>
          <p:cNvSpPr txBox="1">
            <a:spLocks noChangeArrowheads="1"/>
          </p:cNvSpPr>
          <p:nvPr/>
        </p:nvSpPr>
        <p:spPr bwMode="auto">
          <a:xfrm>
            <a:off x="3586357" y="687388"/>
            <a:ext cx="1896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Постановка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36880" name="TextBox 10"/>
          <p:cNvSpPr txBox="1">
            <a:spLocks noChangeArrowheads="1"/>
          </p:cNvSpPr>
          <p:nvPr/>
        </p:nvSpPr>
        <p:spPr bwMode="auto">
          <a:xfrm>
            <a:off x="5414042" y="1411288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НаШтоБуЗУ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6881" name="TextBox 11"/>
          <p:cNvSpPr txBox="1">
            <a:spLocks noChangeArrowheads="1"/>
          </p:cNvSpPr>
          <p:nvPr/>
        </p:nvSpPr>
        <p:spPr bwMode="auto">
          <a:xfrm>
            <a:off x="6072647" y="3086100"/>
            <a:ext cx="1513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Ключевой</a:t>
            </a:r>
          </a:p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вопрос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882" name="Прямоугольник 12"/>
          <p:cNvSpPr>
            <a:spLocks noChangeArrowheads="1"/>
          </p:cNvSpPr>
          <p:nvPr/>
        </p:nvSpPr>
        <p:spPr bwMode="auto">
          <a:xfrm>
            <a:off x="4932363" y="4465638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Техника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задавания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вопросов</a:t>
            </a:r>
          </a:p>
        </p:txBody>
      </p:sp>
      <p:sp>
        <p:nvSpPr>
          <p:cNvPr id="48149" name="Прямоугольник 14"/>
          <p:cNvSpPr>
            <a:spLocks noChangeArrowheads="1"/>
          </p:cNvSpPr>
          <p:nvPr/>
        </p:nvSpPr>
        <p:spPr bwMode="auto">
          <a:xfrm>
            <a:off x="1362596" y="3601850"/>
            <a:ext cx="194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Взаимооценка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3750" y="4996469"/>
            <a:ext cx="161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Самооценка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444" y="1505901"/>
            <a:ext cx="1489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00B050"/>
                </a:solidFill>
                <a:latin typeface="Monotype Corsiva" pitchFamily="66" charset="0"/>
              </a:rPr>
              <a:t>Обратная</a:t>
            </a:r>
            <a:endParaRPr lang="be-BY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be-BY" sz="2400" b="1" dirty="0">
                <a:solidFill>
                  <a:srgbClr val="00B050"/>
                </a:solidFill>
                <a:latin typeface="Monotype Corsiva" pitchFamily="66" charset="0"/>
              </a:rPr>
              <a:t>связь</a:t>
            </a:r>
          </a:p>
          <a:p>
            <a:pPr algn="ctr"/>
            <a:endParaRPr lang="be-BY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>
            <a:off x="824134" y="1288837"/>
            <a:ext cx="3600400" cy="158417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4535826" y="1288837"/>
            <a:ext cx="3456384" cy="1584176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72200" y="2585187"/>
            <a:ext cx="1872208" cy="3873056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rot="1588758">
            <a:off x="1476411" y="2721358"/>
            <a:ext cx="3182384" cy="2234890"/>
          </a:xfrm>
          <a:prstGeom prst="wedgeEllipse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928" name="TextBox 9"/>
          <p:cNvSpPr txBox="1">
            <a:spLocks noChangeArrowheads="1"/>
          </p:cNvSpPr>
          <p:nvPr/>
        </p:nvSpPr>
        <p:spPr bwMode="auto">
          <a:xfrm>
            <a:off x="1823050" y="2986898"/>
            <a:ext cx="27527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1600" b="1" dirty="0">
                <a:solidFill>
                  <a:srgbClr val="C00000"/>
                </a:solidFill>
                <a:latin typeface="Arial" charset="0"/>
              </a:rPr>
              <a:t>Метод взаимо- и </a:t>
            </a:r>
          </a:p>
          <a:p>
            <a:r>
              <a:rPr lang="be-BY" sz="1600" b="1" dirty="0">
                <a:solidFill>
                  <a:srgbClr val="C00000"/>
                </a:solidFill>
                <a:latin typeface="Arial" charset="0"/>
              </a:rPr>
              <a:t>самооценки </a:t>
            </a:r>
          </a:p>
          <a:p>
            <a:r>
              <a:rPr lang="be-BY" sz="1600" b="1" dirty="0">
                <a:solidFill>
                  <a:srgbClr val="C00000"/>
                </a:solidFill>
                <a:latin typeface="Arial" charset="0"/>
              </a:rPr>
              <a:t>позволяет ученику стать</a:t>
            </a:r>
          </a:p>
          <a:p>
            <a:r>
              <a:rPr lang="be-BY" sz="1600" b="1" dirty="0">
                <a:solidFill>
                  <a:srgbClr val="C00000"/>
                </a:solidFill>
                <a:latin typeface="Arial" charset="0"/>
              </a:rPr>
              <a:t>активным участником</a:t>
            </a:r>
          </a:p>
          <a:p>
            <a:r>
              <a:rPr lang="be-BY" sz="1600" b="1" dirty="0">
                <a:solidFill>
                  <a:srgbClr val="C00000"/>
                </a:solidFill>
                <a:latin typeface="Arial" charset="0"/>
              </a:rPr>
              <a:t>образовательного процесса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916238" y="1628775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ВЗАИМООЦЕНКА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948488" y="2565400"/>
            <a:ext cx="8636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07703" y="4935783"/>
            <a:ext cx="48053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</a:rPr>
              <a:t>Самооценка позволяет ученику </a:t>
            </a:r>
            <a:endParaRPr lang="ru-RU" b="1" dirty="0" smtClean="0">
              <a:solidFill>
                <a:srgbClr val="000066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найти </a:t>
            </a:r>
            <a:r>
              <a:rPr lang="ru-RU" b="1" dirty="0">
                <a:solidFill>
                  <a:srgbClr val="000066"/>
                </a:solidFill>
              </a:rPr>
              <a:t>ответ на </a:t>
            </a:r>
            <a:r>
              <a:rPr lang="ru-RU" b="1" dirty="0" smtClean="0">
                <a:solidFill>
                  <a:srgbClr val="000066"/>
                </a:solidFill>
              </a:rPr>
              <a:t>вопросы: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</a:rPr>
              <a:t>Ч</a:t>
            </a:r>
            <a:r>
              <a:rPr lang="ru-RU" b="1" dirty="0" smtClean="0">
                <a:solidFill>
                  <a:srgbClr val="000066"/>
                </a:solidFill>
              </a:rPr>
              <a:t>то </a:t>
            </a:r>
            <a:r>
              <a:rPr lang="ru-RU" b="1" dirty="0">
                <a:solidFill>
                  <a:srgbClr val="000066"/>
                </a:solidFill>
              </a:rPr>
              <a:t>я знаю</a:t>
            </a:r>
            <a:r>
              <a:rPr lang="ru-RU" b="1" dirty="0" smtClean="0">
                <a:solidFill>
                  <a:srgbClr val="000066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Над </a:t>
            </a:r>
            <a:r>
              <a:rPr lang="ru-RU" b="1" dirty="0">
                <a:solidFill>
                  <a:srgbClr val="000066"/>
                </a:solidFill>
              </a:rPr>
              <a:t>чем  мне ещё надо поработать</a:t>
            </a:r>
            <a:r>
              <a:rPr lang="ru-RU" b="1" dirty="0" smtClean="0">
                <a:solidFill>
                  <a:srgbClr val="000066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</a:rPr>
              <a:t>Как преодолеть трудности?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187450" y="620713"/>
            <a:ext cx="691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5A3B71"/>
                </a:solidFill>
              </a:rPr>
              <a:t>Ученик проверяет, как эту же задачу выполнил его одноклассник+ учится от него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571500" y="3000375"/>
            <a:ext cx="681289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sng" dirty="0" err="1">
                <a:solidFill>
                  <a:srgbClr val="72C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Взаимооценка</a:t>
            </a:r>
            <a:r>
              <a:rPr lang="ru-RU" sz="3600" b="1" u="sng" dirty="0">
                <a:solidFill>
                  <a:srgbClr val="72C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критикуем 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не личность, а только её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работу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руководствуемся критериями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Calibri" pitchFamily="34" charset="0"/>
              </a:rPr>
              <a:t>НаШтоБуЗУ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»,</a:t>
            </a:r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 а не своим видением проблемы;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уважаем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личность;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пытаемся понять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другого человека;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культурно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высказываем свои замечания</a:t>
            </a:r>
          </a:p>
          <a:p>
            <a:pPr>
              <a:defRPr/>
            </a:pPr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4959350"/>
            <a:ext cx="25574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571500" y="3000375"/>
            <a:ext cx="681289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sng" dirty="0" err="1">
                <a:solidFill>
                  <a:srgbClr val="72C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Взаимооценка</a:t>
            </a:r>
            <a:r>
              <a:rPr lang="ru-RU" sz="3600" b="1" u="sng" dirty="0">
                <a:solidFill>
                  <a:srgbClr val="72CE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критикуем 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не личность, а только её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работу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руководствуемся критериями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Calibri" pitchFamily="34" charset="0"/>
              </a:rPr>
              <a:t>НаШтоБуЗУ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»,</a:t>
            </a:r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 а не своим видением проблемы;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уважаем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личность;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пытаемся понять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другого человека;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мы </a:t>
            </a:r>
            <a:r>
              <a:rPr lang="ru-RU" sz="2400" b="1" dirty="0">
                <a:solidFill>
                  <a:srgbClr val="CA2206"/>
                </a:solidFill>
                <a:latin typeface="Calibri" pitchFamily="34" charset="0"/>
              </a:rPr>
              <a:t>культурно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 высказываем свои замечания</a:t>
            </a:r>
          </a:p>
          <a:p>
            <a:pPr>
              <a:defRPr/>
            </a:pPr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4959350"/>
            <a:ext cx="25574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74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Преимущества использования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взаимной </a:t>
            </a: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оценки и самооценки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ученики становятся более самостоятельными и ответственными за свое обучение, а также участвуют в процессе обучения;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ученики лучше понимают, что они изучают и почему;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 учеников повышается самооценка, уверенность в себе и мотивация к учебе;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ученики знают, что они еще не усвоили и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чему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им еще предстоит научиться;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ученикам легче признаться, что они что-то не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поняли;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ученики охотно стараются исправить свои работы и меньше сравнивают собственные результаты с достижениями одноклассников;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уроки становятся более интересными для учащихся и учителя, в классе царит благоприятная для обучения атмосфера;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учитель имеет постоянную информацию об успехах отдельных учащихся;</a:t>
            </a:r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учитель экономит время, затрачиваемое на исправление ученических работ.</a:t>
            </a:r>
            <a:endParaRPr lang="ru-RU" sz="1600" b="1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5556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65362" y="2012790"/>
            <a:ext cx="2538090" cy="2362399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11475"/>
            <a:ext cx="17795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712" y="4407812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255963" y="2773363"/>
            <a:ext cx="2684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Элементы </a:t>
            </a:r>
          </a:p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АО</a:t>
            </a:r>
            <a:endParaRPr lang="ru-RU" sz="3600" b="1">
              <a:solidFill>
                <a:srgbClr val="262673"/>
              </a:solidFill>
              <a:latin typeface="Arial" charset="0"/>
            </a:endParaRP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1136650"/>
            <a:ext cx="17795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20614" y="4230695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9900" y="2973118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79824" y="1102609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93303" y="33108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088" y="994637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73151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9" name="TextBox 9"/>
          <p:cNvSpPr txBox="1">
            <a:spLocks noChangeArrowheads="1"/>
          </p:cNvSpPr>
          <p:nvPr/>
        </p:nvSpPr>
        <p:spPr bwMode="auto">
          <a:xfrm>
            <a:off x="3586357" y="687388"/>
            <a:ext cx="1896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Постановка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36880" name="TextBox 10"/>
          <p:cNvSpPr txBox="1">
            <a:spLocks noChangeArrowheads="1"/>
          </p:cNvSpPr>
          <p:nvPr/>
        </p:nvSpPr>
        <p:spPr bwMode="auto">
          <a:xfrm>
            <a:off x="5414042" y="1411288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НаШтоБуЗУ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6881" name="TextBox 11"/>
          <p:cNvSpPr txBox="1">
            <a:spLocks noChangeArrowheads="1"/>
          </p:cNvSpPr>
          <p:nvPr/>
        </p:nvSpPr>
        <p:spPr bwMode="auto">
          <a:xfrm>
            <a:off x="6072647" y="3086100"/>
            <a:ext cx="1513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Ключевой</a:t>
            </a:r>
          </a:p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вопрос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882" name="Прямоугольник 12"/>
          <p:cNvSpPr>
            <a:spLocks noChangeArrowheads="1"/>
          </p:cNvSpPr>
          <p:nvPr/>
        </p:nvSpPr>
        <p:spPr bwMode="auto">
          <a:xfrm>
            <a:off x="4932363" y="4465638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Техника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задавания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вопросов</a:t>
            </a:r>
          </a:p>
        </p:txBody>
      </p:sp>
      <p:sp>
        <p:nvSpPr>
          <p:cNvPr id="48149" name="Прямоугольник 14"/>
          <p:cNvSpPr>
            <a:spLocks noChangeArrowheads="1"/>
          </p:cNvSpPr>
          <p:nvPr/>
        </p:nvSpPr>
        <p:spPr bwMode="auto">
          <a:xfrm>
            <a:off x="1362596" y="3601850"/>
            <a:ext cx="194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Взаимооценка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3750" y="4996469"/>
            <a:ext cx="161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Самооценка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444" y="1505901"/>
            <a:ext cx="1489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FF0000"/>
                </a:solidFill>
                <a:latin typeface="Monotype Corsiva" pitchFamily="66" charset="0"/>
              </a:rPr>
              <a:t>Обратная</a:t>
            </a:r>
            <a:endParaRPr lang="be-BY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связь</a:t>
            </a:r>
          </a:p>
          <a:p>
            <a:pPr algn="ctr"/>
            <a:endParaRPr lang="be-BY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верх стрелка 6"/>
          <p:cNvSpPr/>
          <p:nvPr/>
        </p:nvSpPr>
        <p:spPr>
          <a:xfrm>
            <a:off x="1042988" y="1484313"/>
            <a:ext cx="7200900" cy="159861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>
            <a:off x="1013618" y="5037115"/>
            <a:ext cx="6911975" cy="15113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521" y="3221690"/>
            <a:ext cx="1925717" cy="1692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600" b="1" dirty="0" smtClean="0">
              <a:solidFill>
                <a:srgbClr val="CA22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342900" algn="ctr">
              <a:defRPr/>
            </a:pP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Определение положительных </a:t>
            </a: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элементов </a:t>
            </a:r>
          </a:p>
          <a:p>
            <a:pPr indent="-342900" algn="ctr">
              <a:defRPr/>
            </a:pP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работы </a:t>
            </a: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ученика</a:t>
            </a:r>
          </a:p>
          <a:p>
            <a:pPr indent="-342900" algn="ctr">
              <a:defRPr/>
            </a:pP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</a:t>
            </a:r>
          </a:p>
          <a:p>
            <a:pPr marL="342900" indent="-342900"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606" y="3169602"/>
            <a:ext cx="1768475" cy="18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912" y="3151345"/>
            <a:ext cx="2048519" cy="18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464" y="3176301"/>
            <a:ext cx="1768475" cy="181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2374900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3020" name="TextBox 10"/>
          <p:cNvSpPr txBox="1">
            <a:spLocks noChangeArrowheads="1"/>
          </p:cNvSpPr>
          <p:nvPr/>
        </p:nvSpPr>
        <p:spPr bwMode="auto">
          <a:xfrm>
            <a:off x="4505325" y="3263900"/>
            <a:ext cx="17327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Подсказки, как </a:t>
            </a: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ученик может улучшить </a:t>
            </a: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работу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∆</a:t>
            </a:r>
            <a:endParaRPr lang="ru-RU" sz="1600" b="1" dirty="0">
              <a:solidFill>
                <a:srgbClr val="CA220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21" name="TextBox 11"/>
          <p:cNvSpPr txBox="1">
            <a:spLocks noChangeArrowheads="1"/>
          </p:cNvSpPr>
          <p:nvPr/>
        </p:nvSpPr>
        <p:spPr bwMode="auto">
          <a:xfrm>
            <a:off x="6522220" y="3169602"/>
            <a:ext cx="19802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Рекомендации, в </a:t>
            </a: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каком направлении ученику необходимо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двигаться </a:t>
            </a:r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дальше</a:t>
            </a: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1600" b="1" dirty="0">
              <a:solidFill>
                <a:srgbClr val="CA220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27" name="WordArt 15"/>
          <p:cNvSpPr>
            <a:spLocks noChangeArrowheads="1" noChangeShapeType="1" noTextEdit="1"/>
          </p:cNvSpPr>
          <p:nvPr/>
        </p:nvSpPr>
        <p:spPr bwMode="auto">
          <a:xfrm>
            <a:off x="2521745" y="692557"/>
            <a:ext cx="3400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Обратная связь(ОС)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124075" y="2060575"/>
            <a:ext cx="489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Диалог между учителем и учеником, чтобы помочь друг другу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627313" y="4868863"/>
            <a:ext cx="439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 должна быть тесно связана с критериями оценки (</a:t>
            </a:r>
            <a:r>
              <a:rPr lang="ru-RU" sz="20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НАштоБУЗУ</a:t>
            </a:r>
            <a:r>
              <a:rPr lang="ru-RU" sz="2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2753916" y="3234403"/>
            <a:ext cx="16216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Отметить то, над чем ученику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поработат</a:t>
            </a:r>
            <a:r>
              <a:rPr lang="ru-RU" sz="1600" b="1" dirty="0" smtClean="0">
                <a:solidFill>
                  <a:srgbClr val="CA2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ь</a:t>
            </a:r>
          </a:p>
          <a:p>
            <a:pPr algn="ctr"/>
            <a:r>
              <a:rPr lang="ru-RU" sz="1600" b="1" dirty="0">
                <a:solidFill>
                  <a:srgbClr val="CA2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8100392" y="4700597"/>
            <a:ext cx="0" cy="206931"/>
          </a:xfrm>
          <a:prstGeom prst="straightConnector1">
            <a:avLst/>
          </a:prstGeom>
          <a:ln w="28575">
            <a:solidFill>
              <a:srgbClr val="CA22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5556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65362" y="2012790"/>
            <a:ext cx="2538090" cy="2362399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11475"/>
            <a:ext cx="17795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712" y="4407812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255963" y="2773363"/>
            <a:ext cx="2684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Элементы </a:t>
            </a:r>
          </a:p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АО</a:t>
            </a:r>
            <a:endParaRPr lang="ru-RU" sz="3600" b="1">
              <a:solidFill>
                <a:srgbClr val="262673"/>
              </a:solidFill>
              <a:latin typeface="Arial" charset="0"/>
            </a:endParaRP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1136650"/>
            <a:ext cx="17795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20614" y="4230695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9900" y="2973118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79824" y="1102609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93303" y="33108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088" y="994637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73151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9" name="TextBox 9"/>
          <p:cNvSpPr txBox="1">
            <a:spLocks noChangeArrowheads="1"/>
          </p:cNvSpPr>
          <p:nvPr/>
        </p:nvSpPr>
        <p:spPr bwMode="auto">
          <a:xfrm>
            <a:off x="3586357" y="687388"/>
            <a:ext cx="1896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Постановка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36880" name="TextBox 10"/>
          <p:cNvSpPr txBox="1">
            <a:spLocks noChangeArrowheads="1"/>
          </p:cNvSpPr>
          <p:nvPr/>
        </p:nvSpPr>
        <p:spPr bwMode="auto">
          <a:xfrm>
            <a:off x="5414042" y="1411288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НаШтоБуЗУ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6881" name="TextBox 11"/>
          <p:cNvSpPr txBox="1">
            <a:spLocks noChangeArrowheads="1"/>
          </p:cNvSpPr>
          <p:nvPr/>
        </p:nvSpPr>
        <p:spPr bwMode="auto">
          <a:xfrm>
            <a:off x="6072647" y="3086100"/>
            <a:ext cx="1513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Ключевой</a:t>
            </a:r>
          </a:p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вопрос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882" name="Прямоугольник 12"/>
          <p:cNvSpPr>
            <a:spLocks noChangeArrowheads="1"/>
          </p:cNvSpPr>
          <p:nvPr/>
        </p:nvSpPr>
        <p:spPr bwMode="auto">
          <a:xfrm>
            <a:off x="4932363" y="4465638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400" b="1" dirty="0">
                <a:solidFill>
                  <a:srgbClr val="00B050"/>
                </a:solidFill>
                <a:latin typeface="Monotype Corsiva" pitchFamily="66" charset="0"/>
              </a:rPr>
              <a:t>Техника</a:t>
            </a:r>
          </a:p>
          <a:p>
            <a:pPr algn="ctr"/>
            <a:r>
              <a:rPr lang="be-BY" sz="2400" b="1" dirty="0">
                <a:solidFill>
                  <a:srgbClr val="00B050"/>
                </a:solidFill>
                <a:latin typeface="Monotype Corsiva" pitchFamily="66" charset="0"/>
              </a:rPr>
              <a:t>задавания</a:t>
            </a:r>
          </a:p>
          <a:p>
            <a:pPr algn="ctr"/>
            <a:r>
              <a:rPr lang="be-BY" sz="2400" b="1" dirty="0">
                <a:solidFill>
                  <a:srgbClr val="00B050"/>
                </a:solidFill>
                <a:latin typeface="Monotype Corsiva" pitchFamily="66" charset="0"/>
              </a:rPr>
              <a:t>вопросов</a:t>
            </a:r>
          </a:p>
        </p:txBody>
      </p:sp>
      <p:sp>
        <p:nvSpPr>
          <p:cNvPr id="48149" name="Прямоугольник 14"/>
          <p:cNvSpPr>
            <a:spLocks noChangeArrowheads="1"/>
          </p:cNvSpPr>
          <p:nvPr/>
        </p:nvSpPr>
        <p:spPr bwMode="auto">
          <a:xfrm>
            <a:off x="1362596" y="3601850"/>
            <a:ext cx="194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Взаимооценка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3750" y="4996469"/>
            <a:ext cx="161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Самооценка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444" y="1505901"/>
            <a:ext cx="1489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00B050"/>
                </a:solidFill>
                <a:latin typeface="Monotype Corsiva" pitchFamily="66" charset="0"/>
              </a:rPr>
              <a:t>Обратная</a:t>
            </a:r>
            <a:endParaRPr lang="be-BY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be-BY" sz="2400" b="1" dirty="0">
                <a:solidFill>
                  <a:srgbClr val="00B050"/>
                </a:solidFill>
                <a:latin typeface="Monotype Corsiva" pitchFamily="66" charset="0"/>
              </a:rPr>
              <a:t>связь</a:t>
            </a:r>
          </a:p>
          <a:p>
            <a:pPr algn="ctr"/>
            <a:endParaRPr lang="be-BY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107504" y="5874051"/>
            <a:ext cx="7666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Обратная связь относится только к работе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ученика, а не к его личности!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2916794"/>
            <a:ext cx="226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Памятка 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99" y="3409602"/>
            <a:ext cx="74334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e-BY" sz="20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Обращайся к товарищу по имени.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e-BY" sz="20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Оценивай работу, а не одноклассника.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e-BY" sz="20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Проверяй </a:t>
            </a:r>
            <a:r>
              <a:rPr lang="be-BY" sz="20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только то, что написано в НаШтоБуЗУ.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e-BY" sz="20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Похвали! Найди то, что товарищ сделал правильно.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e-BY" sz="2000" b="1" dirty="0" smtClean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Посоветуй, как </a:t>
            </a:r>
            <a:r>
              <a:rPr lang="be-BY" sz="20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сделать работу лучше?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be-BY" sz="20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Сомневаешься? Спроси у учителя!</a:t>
            </a:r>
            <a:endParaRPr lang="ru-RU" sz="2000" b="1" dirty="0">
              <a:solidFill>
                <a:schemeClr val="tx2">
                  <a:lumMod val="2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Рекомендации родителям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79" y="1052736"/>
            <a:ext cx="676875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be-BY" sz="14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1. </a:t>
            </a:r>
            <a:r>
              <a:rPr lang="be-BY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Каждый день интересуйтесь не отметками, которые получил Ваш ребенок, а его учебными успехами. Спрашивайте: «Что ты сегодня узнал нового?», «Чему научился?», «Что было самым интересным?». Радуйтесь успехам, не раздражайтесь из-за каждой неудачи, постигшей сына или дочь.</a:t>
            </a:r>
            <a:endParaRPr lang="ru-RU" sz="14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be-BY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2. Практикуйте следующий вид работы: просите ребенка еще до чтения параграфа ответить на вопросы, которыми параграф завершается. Он будет знать, на что обращать внимание при чтении текста.</a:t>
            </a:r>
            <a:endParaRPr lang="ru-RU" sz="14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be-BY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3. Спросите у ребенка, есть ли у него критерии выполнения домашней работы, на что учитель будет обращать внимание при проверке выполнения домашнего задания. Попросите соотнести выполненную работу с полученными от учителя критериями.</a:t>
            </a:r>
            <a:endParaRPr lang="ru-RU" sz="14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be-BY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4. Обратите особое внимание на то, что ребенком сделано правильно, удачно. Это придаст ему больше уверенности в своих силах. При обнаружении пробелов и ошибок обсудите, как он эти недостатки может устранить.</a:t>
            </a:r>
            <a:endParaRPr lang="ru-RU" sz="14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be-BY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5. Проверяя домашнее задание, нацеливайте ребенка не на бездумный пересказ текста, а на то, чтобы он умел доказывать правильность выполнения задания, приводить свои примеры. Чаще спрашивайте: «Почему ты так думаешь?», «А можно ли по-другому?», «На чем строится твое убеждение, верно ли ты выполнил задание, понял содержание текста, решил задачу?».</a:t>
            </a:r>
            <a:endParaRPr lang="ru-RU" sz="1400" b="1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be-BY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6. Почаще обращайтесь к оценочным листам и портфолио, которое ведет ваш ребенок.</a:t>
            </a:r>
            <a:endParaRPr lang="ru-RU" sz="1400" b="1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5556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65362" y="2012790"/>
            <a:ext cx="2538090" cy="2362399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11475"/>
            <a:ext cx="17795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712" y="4407812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255963" y="2773363"/>
            <a:ext cx="2684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Элементы </a:t>
            </a:r>
          </a:p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АО</a:t>
            </a:r>
            <a:endParaRPr lang="ru-RU" sz="3600" b="1">
              <a:solidFill>
                <a:srgbClr val="262673"/>
              </a:solidFill>
              <a:latin typeface="Arial" charset="0"/>
            </a:endParaRP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1136650"/>
            <a:ext cx="17795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20614" y="4230695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9900" y="2973118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79824" y="1102609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93303" y="33108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088" y="994637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73151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9" name="TextBox 9"/>
          <p:cNvSpPr txBox="1">
            <a:spLocks noChangeArrowheads="1"/>
          </p:cNvSpPr>
          <p:nvPr/>
        </p:nvSpPr>
        <p:spPr bwMode="auto">
          <a:xfrm>
            <a:off x="3586357" y="687388"/>
            <a:ext cx="1896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Постановка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36880" name="TextBox 10"/>
          <p:cNvSpPr txBox="1">
            <a:spLocks noChangeArrowheads="1"/>
          </p:cNvSpPr>
          <p:nvPr/>
        </p:nvSpPr>
        <p:spPr bwMode="auto">
          <a:xfrm>
            <a:off x="5414042" y="1411288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НаШтоБуЗУ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6881" name="TextBox 11"/>
          <p:cNvSpPr txBox="1">
            <a:spLocks noChangeArrowheads="1"/>
          </p:cNvSpPr>
          <p:nvPr/>
        </p:nvSpPr>
        <p:spPr bwMode="auto">
          <a:xfrm>
            <a:off x="6072647" y="3086100"/>
            <a:ext cx="1513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Ключевой</a:t>
            </a:r>
          </a:p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вопрос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882" name="Прямоугольник 12"/>
          <p:cNvSpPr>
            <a:spLocks noChangeArrowheads="1"/>
          </p:cNvSpPr>
          <p:nvPr/>
        </p:nvSpPr>
        <p:spPr bwMode="auto">
          <a:xfrm>
            <a:off x="4932363" y="4465638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Техника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задавания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вопросов</a:t>
            </a:r>
          </a:p>
        </p:txBody>
      </p:sp>
      <p:sp>
        <p:nvSpPr>
          <p:cNvPr id="48149" name="Прямоугольник 14"/>
          <p:cNvSpPr>
            <a:spLocks noChangeArrowheads="1"/>
          </p:cNvSpPr>
          <p:nvPr/>
        </p:nvSpPr>
        <p:spPr bwMode="auto">
          <a:xfrm>
            <a:off x="1362596" y="3601850"/>
            <a:ext cx="194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Взаимооценка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3750" y="4996469"/>
            <a:ext cx="161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Самооценка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444" y="1505901"/>
            <a:ext cx="1489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FF0000"/>
                </a:solidFill>
                <a:latin typeface="Monotype Corsiva" pitchFamily="66" charset="0"/>
              </a:rPr>
              <a:t>Обратная</a:t>
            </a:r>
            <a:endParaRPr lang="be-BY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связь</a:t>
            </a:r>
          </a:p>
          <a:p>
            <a:pPr algn="ctr"/>
            <a:endParaRPr lang="be-BY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265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0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"/>
            </a:pPr>
            <a:endParaRPr lang="ru-RU" sz="1600" b="1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5" y="476672"/>
            <a:ext cx="3485031" cy="2613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5062" b="15119"/>
          <a:stretch/>
        </p:blipFill>
        <p:spPr>
          <a:xfrm rot="21258900">
            <a:off x="4431970" y="478355"/>
            <a:ext cx="4251124" cy="2645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91">
            <a:off x="4415925" y="4017539"/>
            <a:ext cx="3978422" cy="2237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3" y="4085275"/>
            <a:ext cx="3882865" cy="2184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46" y="1725117"/>
            <a:ext cx="5577179" cy="313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3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-2170727">
            <a:off x="230188" y="4311650"/>
            <a:ext cx="2524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СПАСИБО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4813" y="3500438"/>
            <a:ext cx="793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ЗА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118272">
            <a:off x="5875338" y="4318000"/>
            <a:ext cx="3057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2786063"/>
            <a:ext cx="8305800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Ключевой вопрос</a:t>
            </a:r>
            <a:endParaRPr lang="ru-RU" sz="4800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пробуждает </a:t>
            </a: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интерес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подстёгивает </a:t>
            </a: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к размышлению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привлекает внимание </a:t>
            </a: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мотивируют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rgbClr val="7030A0"/>
                </a:solidFill>
                <a:latin typeface="Comic Sans MS" pitchFamily="66" charset="0"/>
              </a:rPr>
              <a:t>ускоряют достижение целей урока</a:t>
            </a:r>
          </a:p>
          <a:p>
            <a:pPr>
              <a:buFont typeface="Arial" charset="0"/>
              <a:buChar char="•"/>
              <a:defRPr/>
            </a:pP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ru-RU" b="1" dirty="0">
              <a:latin typeface="Comic Sans MS" pitchFamily="66" charset="0"/>
            </a:endParaRP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7736" y="2852214"/>
            <a:ext cx="2376264" cy="8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2786063"/>
            <a:ext cx="810831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 Типы ключевых вопросов: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создание </a:t>
            </a:r>
            <a:r>
              <a:rPr lang="ru-RU" sz="2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проблемной ситуации на </a:t>
            </a: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уроке,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гипотеза,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кадр </a:t>
            </a:r>
            <a:r>
              <a:rPr lang="ru-RU" sz="2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из </a:t>
            </a: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фильма,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итуация,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рисунок </a:t>
            </a:r>
            <a:r>
              <a:rPr lang="ru-RU" sz="2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или </a:t>
            </a: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снимок,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коллаж,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опыт </a:t>
            </a:r>
            <a:r>
              <a:rPr lang="ru-RU" sz="2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или </a:t>
            </a: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эксперимент.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>
              <a:buFont typeface="Arial" charset="0"/>
              <a:buChar char="•"/>
            </a:pPr>
            <a:endParaRPr lang="ru-RU" sz="4000" b="1" dirty="0">
              <a:solidFill>
                <a:srgbClr val="80008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80008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rgbClr val="80008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28625" y="2786063"/>
            <a:ext cx="25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3850" y="2852738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Примеры ключевых вопросов: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23850" y="3357562"/>
            <a:ext cx="864063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Можно ли по окончанию определить часть речи?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( </a:t>
            </a:r>
            <a:r>
              <a:rPr lang="ru-RU" sz="2400" b="1" dirty="0">
                <a:solidFill>
                  <a:srgbClr val="0070C0"/>
                </a:solidFill>
              </a:rPr>
              <a:t>Русский язык)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be-BY" sz="2400" b="1" dirty="0">
                <a:solidFill>
                  <a:srgbClr val="0070C0"/>
                </a:solidFill>
              </a:rPr>
              <a:t>Почему </a:t>
            </a:r>
            <a:r>
              <a:rPr lang="be-BY" sz="2400" b="1" dirty="0" smtClean="0">
                <a:solidFill>
                  <a:srgbClr val="0070C0"/>
                </a:solidFill>
              </a:rPr>
              <a:t>единицу </a:t>
            </a:r>
            <a:r>
              <a:rPr lang="be-BY" sz="2400" b="1" dirty="0">
                <a:solidFill>
                  <a:srgbClr val="0070C0"/>
                </a:solidFill>
              </a:rPr>
              <a:t>измерения </a:t>
            </a:r>
            <a:r>
              <a:rPr lang="be-BY" sz="2400" b="1" dirty="0" smtClean="0">
                <a:solidFill>
                  <a:srgbClr val="0070C0"/>
                </a:solidFill>
              </a:rPr>
              <a:t>длины назвали </a:t>
            </a:r>
            <a:r>
              <a:rPr lang="be-BY" sz="2400" b="1" dirty="0">
                <a:solidFill>
                  <a:srgbClr val="0070C0"/>
                </a:solidFill>
              </a:rPr>
              <a:t>“ДЕЦИМЕТР”? (Математика)</a:t>
            </a:r>
            <a:endParaRPr lang="ru-RU" sz="2400" b="1" dirty="0">
              <a:solidFill>
                <a:srgbClr val="0070C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Что страшнее для птиц зимой: голод или холод? (Человек и мир)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 Что я должен знать и уметь, чтобы так же быстро и качественно пришивать пуговицы, как мама? (Труд)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be-BY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55563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65362" y="2012790"/>
            <a:ext cx="2538090" cy="2362399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lumMod val="40000"/>
                <a:lumOff val="60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gradFill flip="none" rotWithShape="1">
                <a:gsLst>
                  <a:gs pos="0">
                    <a:srgbClr val="FFFF66">
                      <a:shade val="30000"/>
                      <a:satMod val="115000"/>
                    </a:srgbClr>
                  </a:gs>
                  <a:gs pos="50000">
                    <a:srgbClr val="FFFF66">
                      <a:shade val="67500"/>
                      <a:satMod val="115000"/>
                    </a:srgbClr>
                  </a:gs>
                  <a:gs pos="100000">
                    <a:srgbClr val="FFFF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11475"/>
            <a:ext cx="17795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4712" y="4407812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3255963" y="2773363"/>
            <a:ext cx="2684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Элементы </a:t>
            </a:r>
          </a:p>
          <a:p>
            <a:pPr algn="ctr"/>
            <a:r>
              <a:rPr lang="be-BY" sz="3600" b="1">
                <a:solidFill>
                  <a:srgbClr val="262673"/>
                </a:solidFill>
                <a:latin typeface="Arial" charset="0"/>
              </a:rPr>
              <a:t>АО</a:t>
            </a:r>
            <a:endParaRPr lang="ru-RU" sz="3600" b="1">
              <a:solidFill>
                <a:srgbClr val="262673"/>
              </a:solidFill>
              <a:latin typeface="Arial" charset="0"/>
            </a:endParaRP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1136650"/>
            <a:ext cx="17795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20614" y="4230695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9900" y="2973118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79824" y="1102609"/>
            <a:ext cx="1779587" cy="1670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93303" y="33108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088" y="994637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731512"/>
            <a:ext cx="1779587" cy="1663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879" name="TextBox 9"/>
          <p:cNvSpPr txBox="1">
            <a:spLocks noChangeArrowheads="1"/>
          </p:cNvSpPr>
          <p:nvPr/>
        </p:nvSpPr>
        <p:spPr bwMode="auto">
          <a:xfrm>
            <a:off x="3586357" y="687388"/>
            <a:ext cx="1896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Постановка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36880" name="TextBox 10"/>
          <p:cNvSpPr txBox="1">
            <a:spLocks noChangeArrowheads="1"/>
          </p:cNvSpPr>
          <p:nvPr/>
        </p:nvSpPr>
        <p:spPr bwMode="auto">
          <a:xfrm>
            <a:off x="5414042" y="1411288"/>
            <a:ext cx="179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НаШтоБуЗУ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6881" name="TextBox 11"/>
          <p:cNvSpPr txBox="1">
            <a:spLocks noChangeArrowheads="1"/>
          </p:cNvSpPr>
          <p:nvPr/>
        </p:nvSpPr>
        <p:spPr bwMode="auto">
          <a:xfrm>
            <a:off x="6072647" y="3086100"/>
            <a:ext cx="15135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Ключевой</a:t>
            </a:r>
          </a:p>
          <a:p>
            <a:pPr algn="ctr"/>
            <a:r>
              <a:rPr lang="be-BY" sz="2800" b="1" dirty="0">
                <a:solidFill>
                  <a:srgbClr val="FF0000"/>
                </a:solidFill>
                <a:latin typeface="Monotype Corsiva" pitchFamily="66" charset="0"/>
              </a:rPr>
              <a:t>вопрос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6882" name="Прямоугольник 12"/>
          <p:cNvSpPr>
            <a:spLocks noChangeArrowheads="1"/>
          </p:cNvSpPr>
          <p:nvPr/>
        </p:nvSpPr>
        <p:spPr bwMode="auto">
          <a:xfrm>
            <a:off x="4932363" y="4465638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Техника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задавания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вопросов</a:t>
            </a:r>
          </a:p>
        </p:txBody>
      </p:sp>
      <p:sp>
        <p:nvSpPr>
          <p:cNvPr id="48149" name="Прямоугольник 14"/>
          <p:cNvSpPr>
            <a:spLocks noChangeArrowheads="1"/>
          </p:cNvSpPr>
          <p:nvPr/>
        </p:nvSpPr>
        <p:spPr bwMode="auto">
          <a:xfrm>
            <a:off x="1362596" y="3601850"/>
            <a:ext cx="194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Взаимооценка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3750" y="4996469"/>
            <a:ext cx="161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Самооценка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444" y="1505901"/>
            <a:ext cx="14899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00B050"/>
                </a:solidFill>
                <a:latin typeface="Monotype Corsiva" pitchFamily="66" charset="0"/>
              </a:rPr>
              <a:t>Обратная</a:t>
            </a:r>
            <a:endParaRPr lang="be-BY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be-BY" sz="2400" b="1" dirty="0">
                <a:solidFill>
                  <a:srgbClr val="00B050"/>
                </a:solidFill>
                <a:latin typeface="Monotype Corsiva" pitchFamily="66" charset="0"/>
              </a:rPr>
              <a:t>связь</a:t>
            </a:r>
          </a:p>
          <a:p>
            <a:pPr algn="ctr"/>
            <a:endParaRPr lang="be-BY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 r="250"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2565400"/>
            <a:ext cx="72008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Техника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постановки вопросов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Аспекты: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время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ожидания ответа соразмерно степени трудности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вопроса;</a:t>
            </a:r>
            <a:endParaRPr lang="ru-RU" sz="2800" b="1" u="sng" dirty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принцип </a:t>
            </a:r>
            <a:r>
              <a:rPr lang="ru-RU" sz="2800" b="1" dirty="0" err="1">
                <a:solidFill>
                  <a:srgbClr val="7030A0"/>
                </a:solidFill>
                <a:latin typeface="Comic Sans MS" pitchFamily="66" charset="0"/>
              </a:rPr>
              <a:t>неподнимания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руки;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2800" b="1" smtClean="0">
                <a:solidFill>
                  <a:srgbClr val="7030A0"/>
                </a:solidFill>
                <a:latin typeface="Comic Sans MS" pitchFamily="66" charset="0"/>
              </a:rPr>
              <a:t>поиск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ответа в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парах;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правильная реакция на ошибочные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 ответы учащихся.</a:t>
            </a:r>
            <a:endParaRPr lang="ru-RU" b="1" dirty="0">
              <a:latin typeface="Comic Sans MS" pitchFamily="66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 rotWithShape="1">
          <a:blip r:embed="rId4"/>
          <a:srcRect l="6895" t="20248" b="2483"/>
          <a:stretch/>
        </p:blipFill>
        <p:spPr bwMode="auto">
          <a:xfrm>
            <a:off x="7139101" y="3857479"/>
            <a:ext cx="190998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Техника постановки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вопросов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7935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Стратегия 1. Выбор правильного ответа </a:t>
            </a:r>
            <a:endParaRPr lang="ru-RU" sz="2400" b="1" dirty="0" smtClean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и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обоснование своего выбора</a:t>
            </a:r>
            <a:endParaRPr lang="ru-RU" sz="2000" b="1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13581"/>
              </p:ext>
            </p:extLst>
          </p:nvPr>
        </p:nvGraphicFramePr>
        <p:xfrm>
          <a:off x="755576" y="1916832"/>
          <a:ext cx="7632848" cy="3507224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4968552"/>
              </a:tblGrid>
              <a:tr h="525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Первоначальный вопрос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Видоизмененный вопрос 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при помощи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набора ответов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Какие черты присущи</a:t>
                      </a:r>
                      <a:endParaRPr lang="ru-RU" sz="1600" b="1" dirty="0">
                        <a:solidFill>
                          <a:srgbClr val="80008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хорошему другу?</a:t>
                      </a:r>
                      <a:endParaRPr lang="ru-RU" sz="1600" b="1" dirty="0">
                        <a:solidFill>
                          <a:srgbClr val="80008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Какие из перечисленных черт свойственны хорошему другу: вежливость, искренность, щедрость, издевательство над другими, верность, жадность?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Жду вашего обоснования.</a:t>
                      </a:r>
                      <a:endParaRPr lang="ru-RU" sz="1600" b="1" dirty="0">
                        <a:solidFill>
                          <a:srgbClr val="80008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Что нужно растениям для роста?</a:t>
                      </a:r>
                      <a:endParaRPr lang="ru-RU" sz="1600" b="1" dirty="0">
                        <a:solidFill>
                          <a:srgbClr val="80008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Что из перечисленного необходимо для </a:t>
                      </a:r>
                      <a:r>
                        <a:rPr lang="ru-RU" sz="1800" b="1" dirty="0" smtClean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роста растений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: воздух, вода, свет, </a:t>
                      </a:r>
                      <a:r>
                        <a:rPr lang="ru-RU" sz="1800" b="1" dirty="0" err="1" smtClean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тепло,почва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, молоко? Почему вы так думаете?</a:t>
                      </a:r>
                      <a:endParaRPr lang="ru-RU" sz="1600" b="1" dirty="0">
                        <a:solidFill>
                          <a:srgbClr val="80008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3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0304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32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Техника постановки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вопросов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7935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Стратегия 2. Видоизменение вопроса </a:t>
            </a:r>
            <a:r>
              <a:rPr lang="ru-RU" sz="20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на утверждение,</a:t>
            </a:r>
          </a:p>
          <a:p>
            <a:r>
              <a:rPr lang="ru-RU" sz="2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              </a:t>
            </a:r>
            <a:r>
              <a:rPr lang="ru-RU" sz="2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с </a:t>
            </a:r>
            <a:r>
              <a:rPr lang="ru-RU" sz="20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которым ученики </a:t>
            </a:r>
            <a:r>
              <a:rPr lang="ru-RU" sz="2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могут согласиться </a:t>
            </a:r>
            <a:endParaRPr lang="ru-RU" sz="2000" b="1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              либо </a:t>
            </a:r>
            <a:r>
              <a:rPr lang="ru-RU" sz="2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нет и обосновать свой выбор</a:t>
            </a:r>
            <a:endParaRPr lang="ru-RU" sz="2000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59044"/>
              </p:ext>
            </p:extLst>
          </p:nvPr>
        </p:nvGraphicFramePr>
        <p:xfrm>
          <a:off x="899592" y="2132857"/>
          <a:ext cx="7344816" cy="2736305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  <a:gridCol w="3816424"/>
              </a:tblGrid>
              <a:tr h="688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Первоначальный 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Вопрос,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видоизмененный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на утверждение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Как можно проверить,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делится данная цифра на 2?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Четные цифры делятся на 2. </a:t>
                      </a:r>
                      <a:r>
                        <a:rPr lang="ru-RU" sz="1800" b="1" dirty="0" smtClean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Вы согласны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? Почему да? Почему нет?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Все ли звери могут жить в лесу?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80008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Все звери живут в лесу. Вы согласны? Или нет? Почему?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2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1336</TotalTime>
  <Words>942</Words>
  <Application>Microsoft Office PowerPoint</Application>
  <PresentationFormat>Экран (4:3)</PresentationFormat>
  <Paragraphs>239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105</cp:revision>
  <dcterms:created xsi:type="dcterms:W3CDTF">2012-01-03T12:31:23Z</dcterms:created>
  <dcterms:modified xsi:type="dcterms:W3CDTF">2020-04-03T10:33:48Z</dcterms:modified>
</cp:coreProperties>
</file>